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4"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3"/>
  </p:normalViewPr>
  <p:slideViewPr>
    <p:cSldViewPr snapToGrid="0" snapToObjects="1">
      <p:cViewPr varScale="1">
        <p:scale>
          <a:sx n="117" d="100"/>
          <a:sy n="117" d="100"/>
        </p:scale>
        <p:origin x="3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72345051-2045-45DA-935E-2E3CA1A69ADC}" type="datetimeFigureOut">
              <a:rPr lang="en-US" smtClean="0"/>
              <a:t>10/19/20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91296984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10/19/20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08671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10/19/20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8203636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10/19/20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2265716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10/19/20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2648143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10/19/20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34942578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10/19/20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5974150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10/19/20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563638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10/19/20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96243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10/19/20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777699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10/19/20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959463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345051-2045-45DA-935E-2E3CA1A69ADC}" type="datetimeFigureOut">
              <a:rPr lang="en-US" smtClean="0"/>
              <a:t>10/19/20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752423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345051-2045-45DA-935E-2E3CA1A69ADC}" type="datetimeFigureOut">
              <a:rPr lang="en-US" smtClean="0"/>
              <a:t>10/19/20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66561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345051-2045-45DA-935E-2E3CA1A69ADC}" type="datetimeFigureOut">
              <a:rPr lang="en-US" smtClean="0"/>
              <a:t>10/19/20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18720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72345051-2045-45DA-935E-2E3CA1A69ADC}" type="datetimeFigureOut">
              <a:rPr lang="en-US" smtClean="0"/>
              <a:t>10/19/20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316443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10/19/20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553756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10/19/20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102486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2345051-2045-45DA-935E-2E3CA1A69ADC}" type="datetimeFigureOut">
              <a:rPr lang="en-US" smtClean="0"/>
              <a:t>10/19/20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479048057"/>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591CB-DDA5-9046-8AE7-765A53D80063}"/>
              </a:ext>
            </a:extLst>
          </p:cNvPr>
          <p:cNvSpPr>
            <a:spLocks noGrp="1"/>
          </p:cNvSpPr>
          <p:nvPr>
            <p:ph type="ctrTitle"/>
          </p:nvPr>
        </p:nvSpPr>
        <p:spPr/>
        <p:txBody>
          <a:bodyPr/>
          <a:lstStyle/>
          <a:p>
            <a:r>
              <a:rPr lang="en-US" dirty="0"/>
              <a:t>19 Oct 2020 – Sprint 04 and Demo day</a:t>
            </a:r>
          </a:p>
        </p:txBody>
      </p:sp>
      <p:sp>
        <p:nvSpPr>
          <p:cNvPr id="3" name="Subtitle 2">
            <a:extLst>
              <a:ext uri="{FF2B5EF4-FFF2-40B4-BE49-F238E27FC236}">
                <a16:creationId xmlns:a16="http://schemas.microsoft.com/office/drawing/2014/main" id="{065C2B1F-C465-F742-AA4B-57F806616321}"/>
              </a:ext>
            </a:extLst>
          </p:cNvPr>
          <p:cNvSpPr>
            <a:spLocks noGrp="1"/>
          </p:cNvSpPr>
          <p:nvPr>
            <p:ph type="subTitle" idx="1"/>
          </p:nvPr>
        </p:nvSpPr>
        <p:spPr/>
        <p:txBody>
          <a:bodyPr>
            <a:normAutofit fontScale="85000" lnSpcReduction="20000"/>
          </a:bodyPr>
          <a:lstStyle/>
          <a:p>
            <a:r>
              <a:rPr lang="en-US" dirty="0"/>
              <a:t>Logan St. Cyr</a:t>
            </a:r>
          </a:p>
          <a:p>
            <a:r>
              <a:rPr lang="en-US" dirty="0"/>
              <a:t>Justin Figueredo</a:t>
            </a:r>
          </a:p>
          <a:p>
            <a:r>
              <a:rPr lang="en-US" dirty="0"/>
              <a:t>Lucas Nieddu</a:t>
            </a:r>
          </a:p>
          <a:p>
            <a:r>
              <a:rPr lang="en-US" dirty="0"/>
              <a:t>Victoria Crowley</a:t>
            </a:r>
          </a:p>
          <a:p>
            <a:endParaRPr lang="en-US" dirty="0"/>
          </a:p>
        </p:txBody>
      </p:sp>
    </p:spTree>
    <p:extLst>
      <p:ext uri="{BB962C8B-B14F-4D97-AF65-F5344CB8AC3E}">
        <p14:creationId xmlns:p14="http://schemas.microsoft.com/office/powerpoint/2010/main" val="1667452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94B20-78FD-CC49-8FB4-FE6F066084DD}"/>
              </a:ext>
            </a:extLst>
          </p:cNvPr>
          <p:cNvSpPr>
            <a:spLocks noGrp="1"/>
          </p:cNvSpPr>
          <p:nvPr>
            <p:ph type="title"/>
          </p:nvPr>
        </p:nvSpPr>
        <p:spPr/>
        <p:txBody>
          <a:bodyPr/>
          <a:lstStyle/>
          <a:p>
            <a:r>
              <a:rPr lang="en-US" dirty="0"/>
              <a:t>Previous Sprint</a:t>
            </a:r>
          </a:p>
        </p:txBody>
      </p:sp>
      <p:sp>
        <p:nvSpPr>
          <p:cNvPr id="3" name="Content Placeholder 2">
            <a:extLst>
              <a:ext uri="{FF2B5EF4-FFF2-40B4-BE49-F238E27FC236}">
                <a16:creationId xmlns:a16="http://schemas.microsoft.com/office/drawing/2014/main" id="{2CF62C43-B104-174D-92FB-C7047FFAFEB3}"/>
              </a:ext>
            </a:extLst>
          </p:cNvPr>
          <p:cNvSpPr>
            <a:spLocks noGrp="1"/>
          </p:cNvSpPr>
          <p:nvPr>
            <p:ph idx="1"/>
          </p:nvPr>
        </p:nvSpPr>
        <p:spPr/>
        <p:txBody>
          <a:bodyPr/>
          <a:lstStyle/>
          <a:p>
            <a:r>
              <a:rPr lang="en-US" dirty="0"/>
              <a:t>With our team fully integrating internal components, we found that the data transmission between our ground station and the transmitter more frequently dropped packets of data than what the team determined to be acceptable. Corrected with a Python Library.</a:t>
            </a:r>
          </a:p>
          <a:p>
            <a:pPr lvl="1"/>
            <a:r>
              <a:rPr lang="en-US" dirty="0"/>
              <a:t>MAJOR DELIVERABLE for this sprint through the integration of a logger application to check for files</a:t>
            </a:r>
          </a:p>
          <a:p>
            <a:r>
              <a:rPr lang="en-US" dirty="0"/>
              <a:t>Research size and shape requirements for the payload, determine the most efficient way to integrate the sensors into the CPU </a:t>
            </a:r>
          </a:p>
          <a:p>
            <a:pPr lvl="1"/>
            <a:r>
              <a:rPr lang="en-US" dirty="0"/>
              <a:t>MINOR DELIVERABLE for this sprint, as the CubeSat team is preparing for launch on Oct 31</a:t>
            </a:r>
            <a:r>
              <a:rPr lang="en-US" baseline="30000" dirty="0"/>
              <a:t>st</a:t>
            </a:r>
            <a:endParaRPr lang="en-US" dirty="0"/>
          </a:p>
          <a:p>
            <a:pPr marL="0" indent="0">
              <a:buNone/>
            </a:pPr>
            <a:endParaRPr lang="en-US" dirty="0"/>
          </a:p>
        </p:txBody>
      </p:sp>
    </p:spTree>
    <p:extLst>
      <p:ext uri="{BB962C8B-B14F-4D97-AF65-F5344CB8AC3E}">
        <p14:creationId xmlns:p14="http://schemas.microsoft.com/office/powerpoint/2010/main" val="1939201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B39A3-A19B-6B4B-9AC7-60F355531ABD}"/>
              </a:ext>
            </a:extLst>
          </p:cNvPr>
          <p:cNvSpPr>
            <a:spLocks noGrp="1"/>
          </p:cNvSpPr>
          <p:nvPr>
            <p:ph type="title"/>
          </p:nvPr>
        </p:nvSpPr>
        <p:spPr/>
        <p:txBody>
          <a:bodyPr/>
          <a:lstStyle/>
          <a:p>
            <a:r>
              <a:rPr lang="en-US" dirty="0"/>
              <a:t>Current Sprint</a:t>
            </a:r>
          </a:p>
        </p:txBody>
      </p:sp>
      <p:sp>
        <p:nvSpPr>
          <p:cNvPr id="3" name="Content Placeholder 2">
            <a:extLst>
              <a:ext uri="{FF2B5EF4-FFF2-40B4-BE49-F238E27FC236}">
                <a16:creationId xmlns:a16="http://schemas.microsoft.com/office/drawing/2014/main" id="{61733EF5-7B36-6E4E-9072-3FDF373D6BDF}"/>
              </a:ext>
            </a:extLst>
          </p:cNvPr>
          <p:cNvSpPr>
            <a:spLocks noGrp="1"/>
          </p:cNvSpPr>
          <p:nvPr>
            <p:ph idx="1"/>
          </p:nvPr>
        </p:nvSpPr>
        <p:spPr>
          <a:xfrm>
            <a:off x="685801" y="2142067"/>
            <a:ext cx="5200649" cy="3744383"/>
          </a:xfrm>
        </p:spPr>
        <p:txBody>
          <a:bodyPr/>
          <a:lstStyle/>
          <a:p>
            <a:r>
              <a:rPr lang="en-US" dirty="0"/>
              <a:t>Purpose: Deliver the payload to the AES department in preparation for the October 31</a:t>
            </a:r>
            <a:r>
              <a:rPr lang="en-US" baseline="30000" dirty="0"/>
              <a:t>st</a:t>
            </a:r>
            <a:r>
              <a:rPr lang="en-US" dirty="0"/>
              <a:t> launch. By the 27th of October, the team should be prepared to deliver the payload to Randy Owen and the EOSS team</a:t>
            </a:r>
          </a:p>
          <a:p>
            <a:pPr lvl="1"/>
            <a:r>
              <a:rPr lang="en-US" dirty="0"/>
              <a:t>To ensure that we could check for strings of data, Justin and Lucas developed a logger based on a time requirement </a:t>
            </a:r>
          </a:p>
        </p:txBody>
      </p:sp>
      <p:pic>
        <p:nvPicPr>
          <p:cNvPr id="5" name="Picture 4" descr="A picture containing text, whiteboard&#10;&#10;Description automatically generated">
            <a:extLst>
              <a:ext uri="{FF2B5EF4-FFF2-40B4-BE49-F238E27FC236}">
                <a16:creationId xmlns:a16="http://schemas.microsoft.com/office/drawing/2014/main" id="{831241DD-A340-1745-B53F-5BBC606D6359}"/>
              </a:ext>
            </a:extLst>
          </p:cNvPr>
          <p:cNvPicPr>
            <a:picLocks noChangeAspect="1"/>
          </p:cNvPicPr>
          <p:nvPr/>
        </p:nvPicPr>
        <p:blipFill>
          <a:blip r:embed="rId2"/>
          <a:stretch>
            <a:fillRect/>
          </a:stretch>
        </p:blipFill>
        <p:spPr>
          <a:xfrm rot="5400000">
            <a:off x="6001546" y="1080294"/>
            <a:ext cx="6291032" cy="4718274"/>
          </a:xfrm>
          <a:prstGeom prst="rect">
            <a:avLst/>
          </a:prstGeom>
        </p:spPr>
      </p:pic>
    </p:spTree>
    <p:extLst>
      <p:ext uri="{BB962C8B-B14F-4D97-AF65-F5344CB8AC3E}">
        <p14:creationId xmlns:p14="http://schemas.microsoft.com/office/powerpoint/2010/main" val="3380829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F591-18D8-8C4C-BEE2-7D940661C5EF}"/>
              </a:ext>
            </a:extLst>
          </p:cNvPr>
          <p:cNvSpPr>
            <a:spLocks noGrp="1"/>
          </p:cNvSpPr>
          <p:nvPr>
            <p:ph type="title"/>
          </p:nvPr>
        </p:nvSpPr>
        <p:spPr/>
        <p:txBody>
          <a:bodyPr/>
          <a:lstStyle/>
          <a:p>
            <a:r>
              <a:rPr lang="en-US" dirty="0"/>
              <a:t>Payload Design and Testing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C686CE-AE7D-E742-90C5-1A04A62EFBBD}"/>
                  </a:ext>
                </a:extLst>
              </p:cNvPr>
              <p:cNvSpPr>
                <a:spLocks noGrp="1"/>
              </p:cNvSpPr>
              <p:nvPr>
                <p:ph idx="1"/>
              </p:nvPr>
            </p:nvSpPr>
            <p:spPr>
              <a:xfrm>
                <a:off x="685802" y="2142067"/>
                <a:ext cx="4365170" cy="4422019"/>
              </a:xfrm>
            </p:spPr>
            <p:txBody>
              <a:bodyPr>
                <a:normAutofit fontScale="92500" lnSpcReduction="10000"/>
              </a:bodyPr>
              <a:lstStyle/>
              <a:p>
                <a:r>
                  <a:rPr lang="en-US" dirty="0"/>
                  <a:t>Raspberry pi</a:t>
                </a:r>
              </a:p>
              <a:p>
                <a:pPr lvl="1"/>
                <a:r>
                  <a:rPr lang="en-US" dirty="0"/>
                  <a:t>Listed Operating Environment Temperature: 0</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oMath>
                </a14:m>
                <a:r>
                  <a:rPr lang="en-US" dirty="0"/>
                  <a:t> to 50</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𝐶</m:t>
                    </m:r>
                  </m:oMath>
                </a14:m>
                <a:r>
                  <a:rPr lang="en-US" dirty="0"/>
                  <a:t> </a:t>
                </a:r>
              </a:p>
              <a:p>
                <a:pPr lvl="1"/>
                <a:r>
                  <a:rPr lang="en-US" dirty="0"/>
                  <a:t>Tested Operating Environment Temperature: -100</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𝐶</m:t>
                    </m:r>
                  </m:oMath>
                </a14:m>
                <a:r>
                  <a:rPr lang="en-US" dirty="0"/>
                  <a:t> to 50</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𝐶</m:t>
                    </m:r>
                  </m:oMath>
                </a14:m>
                <a:r>
                  <a:rPr lang="en-US" dirty="0"/>
                  <a:t> </a:t>
                </a:r>
              </a:p>
              <a:p>
                <a:pPr lvl="2"/>
                <a:r>
                  <a:rPr lang="en-US" dirty="0"/>
                  <a:t>Our team is primarily concerned with the minimal temperatures the unit will be exposed to, and so the team tested that using dry ice</a:t>
                </a:r>
              </a:p>
              <a:p>
                <a:r>
                  <a:rPr lang="en-US" dirty="0"/>
                  <a:t>RFD900x</a:t>
                </a:r>
              </a:p>
              <a:p>
                <a:pPr lvl="1"/>
                <a:r>
                  <a:rPr lang="en-US" dirty="0"/>
                  <a:t>Listed Operating Environment Temperature:      -40</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𝐶</m:t>
                    </m:r>
                  </m:oMath>
                </a14:m>
                <a:r>
                  <a:rPr lang="en-US" dirty="0"/>
                  <a:t> to 85</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𝐶</m:t>
                    </m:r>
                  </m:oMath>
                </a14:m>
                <a:r>
                  <a:rPr lang="en-US" dirty="0"/>
                  <a:t> </a:t>
                </a:r>
              </a:p>
              <a:p>
                <a:r>
                  <a:rPr lang="en-US" dirty="0"/>
                  <a:t>GPS Module</a:t>
                </a:r>
              </a:p>
              <a:p>
                <a:pPr lvl="1"/>
                <a:r>
                  <a:rPr lang="en-US" dirty="0"/>
                  <a:t>Listed Operating Environment Temperature:       -50</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𝐶</m:t>
                    </m:r>
                  </m:oMath>
                </a14:m>
                <a:r>
                  <a:rPr lang="en-US" dirty="0"/>
                  <a:t> to 80</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𝐶</m:t>
                    </m:r>
                  </m:oMath>
                </a14:m>
                <a:r>
                  <a:rPr lang="en-US" dirty="0"/>
                  <a:t> </a:t>
                </a:r>
              </a:p>
              <a:p>
                <a:pPr lvl="1"/>
                <a:endParaRPr lang="en-US" dirty="0"/>
              </a:p>
            </p:txBody>
          </p:sp>
        </mc:Choice>
        <mc:Fallback xmlns="">
          <p:sp>
            <p:nvSpPr>
              <p:cNvPr id="3" name="Content Placeholder 2">
                <a:extLst>
                  <a:ext uri="{FF2B5EF4-FFF2-40B4-BE49-F238E27FC236}">
                    <a16:creationId xmlns:a16="http://schemas.microsoft.com/office/drawing/2014/main" id="{8FC686CE-AE7D-E742-90C5-1A04A62EFBBD}"/>
                  </a:ext>
                </a:extLst>
              </p:cNvPr>
              <p:cNvSpPr>
                <a:spLocks noGrp="1" noRot="1" noChangeAspect="1" noMove="1" noResize="1" noEditPoints="1" noAdjustHandles="1" noChangeArrowheads="1" noChangeShapeType="1" noTextEdit="1"/>
              </p:cNvSpPr>
              <p:nvPr>
                <p:ph idx="1"/>
              </p:nvPr>
            </p:nvSpPr>
            <p:spPr>
              <a:xfrm>
                <a:off x="685802" y="2142067"/>
                <a:ext cx="4365170" cy="4422019"/>
              </a:xfrm>
              <a:blipFill>
                <a:blip r:embed="rId2"/>
                <a:stretch>
                  <a:fillRect l="-872" t="-287" r="-5233"/>
                </a:stretch>
              </a:blipFill>
            </p:spPr>
            <p:txBody>
              <a:bodyPr/>
              <a:lstStyle/>
              <a:p>
                <a:r>
                  <a:rPr lang="en-US">
                    <a:noFill/>
                  </a:rPr>
                  <a:t> </a:t>
                </a:r>
              </a:p>
            </p:txBody>
          </p:sp>
        </mc:Fallback>
      </mc:AlternateContent>
      <p:pic>
        <p:nvPicPr>
          <p:cNvPr id="5" name="Picture 4" descr="A person sitting at a table using a computer&#10;&#10;Description automatically generated">
            <a:extLst>
              <a:ext uri="{FF2B5EF4-FFF2-40B4-BE49-F238E27FC236}">
                <a16:creationId xmlns:a16="http://schemas.microsoft.com/office/drawing/2014/main" id="{9B0C3F7F-174E-4C4A-A37F-F95C8094B8C0}"/>
              </a:ext>
            </a:extLst>
          </p:cNvPr>
          <p:cNvPicPr>
            <a:picLocks noChangeAspect="1"/>
          </p:cNvPicPr>
          <p:nvPr/>
        </p:nvPicPr>
        <p:blipFill>
          <a:blip r:embed="rId3"/>
          <a:stretch>
            <a:fillRect/>
          </a:stretch>
        </p:blipFill>
        <p:spPr>
          <a:xfrm>
            <a:off x="5610225" y="2065867"/>
            <a:ext cx="3676068" cy="3950530"/>
          </a:xfrm>
          <a:prstGeom prst="rect">
            <a:avLst/>
          </a:prstGeom>
        </p:spPr>
      </p:pic>
      <p:pic>
        <p:nvPicPr>
          <p:cNvPr id="7" name="Picture 6" descr="A picture containing indoor, sitting, luggage, suitcase&#10;&#10;Description automatically generated">
            <a:extLst>
              <a:ext uri="{FF2B5EF4-FFF2-40B4-BE49-F238E27FC236}">
                <a16:creationId xmlns:a16="http://schemas.microsoft.com/office/drawing/2014/main" id="{4B954F4B-8EB5-BF46-88E0-83CD7FAD249B}"/>
              </a:ext>
            </a:extLst>
          </p:cNvPr>
          <p:cNvPicPr>
            <a:picLocks noChangeAspect="1"/>
          </p:cNvPicPr>
          <p:nvPr/>
        </p:nvPicPr>
        <p:blipFill>
          <a:blip r:embed="rId4"/>
          <a:stretch>
            <a:fillRect/>
          </a:stretch>
        </p:blipFill>
        <p:spPr>
          <a:xfrm rot="5400000">
            <a:off x="8730135" y="2722621"/>
            <a:ext cx="3970979" cy="2657474"/>
          </a:xfrm>
          <a:prstGeom prst="rect">
            <a:avLst/>
          </a:prstGeom>
        </p:spPr>
      </p:pic>
    </p:spTree>
    <p:extLst>
      <p:ext uri="{BB962C8B-B14F-4D97-AF65-F5344CB8AC3E}">
        <p14:creationId xmlns:p14="http://schemas.microsoft.com/office/powerpoint/2010/main" val="3275106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F30CB-9D48-904D-8C74-71475DA9B5AC}"/>
              </a:ext>
            </a:extLst>
          </p:cNvPr>
          <p:cNvSpPr>
            <a:spLocks noGrp="1"/>
          </p:cNvSpPr>
          <p:nvPr>
            <p:ph type="title"/>
          </p:nvPr>
        </p:nvSpPr>
        <p:spPr/>
        <p:txBody>
          <a:bodyPr/>
          <a:lstStyle/>
          <a:p>
            <a:r>
              <a:rPr lang="en-US" dirty="0"/>
              <a:t>Link Budget</a:t>
            </a:r>
          </a:p>
        </p:txBody>
      </p:sp>
      <p:sp>
        <p:nvSpPr>
          <p:cNvPr id="3" name="Content Placeholder 2">
            <a:extLst>
              <a:ext uri="{FF2B5EF4-FFF2-40B4-BE49-F238E27FC236}">
                <a16:creationId xmlns:a16="http://schemas.microsoft.com/office/drawing/2014/main" id="{DD0F64B3-3F00-8A48-B30B-C1F5B5231CC9}"/>
              </a:ext>
            </a:extLst>
          </p:cNvPr>
          <p:cNvSpPr>
            <a:spLocks noGrp="1"/>
          </p:cNvSpPr>
          <p:nvPr>
            <p:ph idx="1"/>
          </p:nvPr>
        </p:nvSpPr>
        <p:spPr>
          <a:xfrm>
            <a:off x="685801" y="2142067"/>
            <a:ext cx="3973285" cy="3649133"/>
          </a:xfrm>
        </p:spPr>
        <p:txBody>
          <a:bodyPr>
            <a:normAutofit fontScale="92500" lnSpcReduction="10000"/>
          </a:bodyPr>
          <a:lstStyle/>
          <a:p>
            <a:r>
              <a:rPr lang="en-US" dirty="0"/>
              <a:t>Based upon transmitter power, frequency, fade margin, gain, cable loss, and receiver sensitivity:</a:t>
            </a:r>
          </a:p>
          <a:p>
            <a:pPr lvl="1"/>
            <a:r>
              <a:rPr lang="en-US" dirty="0"/>
              <a:t>The only information we were unable to locate was the sensitivity of the receiver antenna that will be mounted on a tripod</a:t>
            </a:r>
          </a:p>
          <a:p>
            <a:pPr lvl="1"/>
            <a:r>
              <a:rPr lang="en-US" dirty="0"/>
              <a:t>Coaxial cable loss is negligible, as none of our cords are over 1ft. Do not expect any measurable loss of signal in that transmission process</a:t>
            </a:r>
          </a:p>
          <a:p>
            <a:pPr lvl="1"/>
            <a:r>
              <a:rPr lang="en-US" dirty="0"/>
              <a:t>The ground antenna has sensitivity based upon its height and directional capability</a:t>
            </a:r>
          </a:p>
          <a:p>
            <a:pPr lvl="1"/>
            <a:endParaRPr lang="en-US" dirty="0"/>
          </a:p>
        </p:txBody>
      </p:sp>
      <p:pic>
        <p:nvPicPr>
          <p:cNvPr id="5" name="Picture 4" descr="Graphical user interface&#10;&#10;Description automatically generated">
            <a:extLst>
              <a:ext uri="{FF2B5EF4-FFF2-40B4-BE49-F238E27FC236}">
                <a16:creationId xmlns:a16="http://schemas.microsoft.com/office/drawing/2014/main" id="{02E8CDD9-D63C-B14A-B152-CCDA1F91D80F}"/>
              </a:ext>
            </a:extLst>
          </p:cNvPr>
          <p:cNvPicPr>
            <a:picLocks noChangeAspect="1"/>
          </p:cNvPicPr>
          <p:nvPr/>
        </p:nvPicPr>
        <p:blipFill>
          <a:blip r:embed="rId2"/>
          <a:stretch>
            <a:fillRect/>
          </a:stretch>
        </p:blipFill>
        <p:spPr>
          <a:xfrm>
            <a:off x="6342969" y="609600"/>
            <a:ext cx="5314164" cy="5791199"/>
          </a:xfrm>
          <a:prstGeom prst="rect">
            <a:avLst/>
          </a:prstGeom>
        </p:spPr>
      </p:pic>
    </p:spTree>
    <p:extLst>
      <p:ext uri="{BB962C8B-B14F-4D97-AF65-F5344CB8AC3E}">
        <p14:creationId xmlns:p14="http://schemas.microsoft.com/office/powerpoint/2010/main" val="3195792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01401-166C-0E4A-9239-205235B1577E}"/>
              </a:ext>
            </a:extLst>
          </p:cNvPr>
          <p:cNvSpPr>
            <a:spLocks noGrp="1"/>
          </p:cNvSpPr>
          <p:nvPr>
            <p:ph type="title"/>
          </p:nvPr>
        </p:nvSpPr>
        <p:spPr>
          <a:xfrm>
            <a:off x="4955458" y="639097"/>
            <a:ext cx="6593075" cy="1612490"/>
          </a:xfrm>
        </p:spPr>
        <p:txBody>
          <a:bodyPr>
            <a:normAutofit/>
          </a:bodyPr>
          <a:lstStyle/>
          <a:p>
            <a:r>
              <a:rPr lang="en-US" dirty="0"/>
              <a:t>GPS Module</a:t>
            </a:r>
          </a:p>
        </p:txBody>
      </p:sp>
      <p:pic>
        <p:nvPicPr>
          <p:cNvPr id="5" name="Picture 4" descr="A screenshot of a computer&#10;&#10;Description automatically generated">
            <a:extLst>
              <a:ext uri="{FF2B5EF4-FFF2-40B4-BE49-F238E27FC236}">
                <a16:creationId xmlns:a16="http://schemas.microsoft.com/office/drawing/2014/main" id="{2637F30C-2036-314D-981F-9FD3B04229D8}"/>
              </a:ext>
            </a:extLst>
          </p:cNvPr>
          <p:cNvPicPr>
            <a:picLocks noChangeAspect="1"/>
          </p:cNvPicPr>
          <p:nvPr/>
        </p:nvPicPr>
        <p:blipFill rotWithShape="1">
          <a:blip r:embed="rId3"/>
          <a:srcRect l="49152" r="148"/>
          <a:stretch/>
        </p:blipFill>
        <p:spPr>
          <a:xfrm>
            <a:off x="20" y="975"/>
            <a:ext cx="4635988" cy="6858000"/>
          </a:xfrm>
          <a:prstGeom prst="rect">
            <a:avLst/>
          </a:prstGeom>
        </p:spPr>
      </p:pic>
      <p:sp>
        <p:nvSpPr>
          <p:cNvPr id="3" name="Content Placeholder 2">
            <a:extLst>
              <a:ext uri="{FF2B5EF4-FFF2-40B4-BE49-F238E27FC236}">
                <a16:creationId xmlns:a16="http://schemas.microsoft.com/office/drawing/2014/main" id="{D034BC3F-2D5F-FC4F-98FF-F7FBBBACDEEF}"/>
              </a:ext>
            </a:extLst>
          </p:cNvPr>
          <p:cNvSpPr>
            <a:spLocks noGrp="1"/>
          </p:cNvSpPr>
          <p:nvPr>
            <p:ph idx="1"/>
          </p:nvPr>
        </p:nvSpPr>
        <p:spPr>
          <a:xfrm>
            <a:off x="4955458" y="2251587"/>
            <a:ext cx="6593075" cy="3972232"/>
          </a:xfrm>
        </p:spPr>
        <p:txBody>
          <a:bodyPr>
            <a:normAutofit/>
          </a:bodyPr>
          <a:lstStyle/>
          <a:p>
            <a:r>
              <a:rPr lang="en-US"/>
              <a:t>Model - </a:t>
            </a:r>
            <a:r>
              <a:rPr lang="en-US" dirty="0"/>
              <a:t>GPS Module GPS NEO-6M:</a:t>
            </a:r>
          </a:p>
          <a:p>
            <a:pPr lvl="1"/>
            <a:r>
              <a:rPr lang="en-US" dirty="0"/>
              <a:t>Provides GPS data to allow the team to occasionally direct the antenna to continually monitor and pick up signal from the payload</a:t>
            </a:r>
          </a:p>
          <a:p>
            <a:pPr lvl="1"/>
            <a:r>
              <a:rPr lang="en-US" dirty="0"/>
              <a:t>This GPS will be able to serve also in the final prototype to be delivered at the end of the project</a:t>
            </a:r>
          </a:p>
          <a:p>
            <a:pPr lvl="1"/>
            <a:r>
              <a:rPr lang="en-US" dirty="0"/>
              <a:t>Data is transmitted, alongside the temperature and altitude from the payload to the ground station</a:t>
            </a:r>
          </a:p>
        </p:txBody>
      </p:sp>
    </p:spTree>
    <p:extLst>
      <p:ext uri="{BB962C8B-B14F-4D97-AF65-F5344CB8AC3E}">
        <p14:creationId xmlns:p14="http://schemas.microsoft.com/office/powerpoint/2010/main" val="1290219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BAB2D-85D6-A84C-8A29-ABC0C2A13227}"/>
              </a:ext>
            </a:extLst>
          </p:cNvPr>
          <p:cNvSpPr>
            <a:spLocks noGrp="1"/>
          </p:cNvSpPr>
          <p:nvPr>
            <p:ph type="title"/>
          </p:nvPr>
        </p:nvSpPr>
        <p:spPr>
          <a:xfrm>
            <a:off x="6846083" y="609600"/>
            <a:ext cx="3971143" cy="1456267"/>
          </a:xfrm>
        </p:spPr>
        <p:txBody>
          <a:bodyPr>
            <a:normAutofit/>
          </a:bodyPr>
          <a:lstStyle/>
          <a:p>
            <a:r>
              <a:rPr lang="en-US" dirty="0"/>
              <a:t>Build Day</a:t>
            </a:r>
          </a:p>
        </p:txBody>
      </p:sp>
      <p:pic>
        <p:nvPicPr>
          <p:cNvPr id="11" name="Picture 10">
            <a:extLst>
              <a:ext uri="{FF2B5EF4-FFF2-40B4-BE49-F238E27FC236}">
                <a16:creationId xmlns:a16="http://schemas.microsoft.com/office/drawing/2014/main" id="{B7B74AF6-4A1C-3D45-A92F-4E2524057E29}"/>
              </a:ext>
            </a:extLst>
          </p:cNvPr>
          <p:cNvPicPr>
            <a:picLocks noChangeAspect="1"/>
          </p:cNvPicPr>
          <p:nvPr/>
        </p:nvPicPr>
        <p:blipFill rotWithShape="1">
          <a:blip r:embed="rId3"/>
          <a:srcRect l="11369" r="24251" b="-2"/>
          <a:stretch/>
        </p:blipFill>
        <p:spPr>
          <a:xfrm rot="5400000">
            <a:off x="212737" y="-216402"/>
            <a:ext cx="2623353" cy="3056158"/>
          </a:xfrm>
          <a:prstGeom prst="rect">
            <a:avLst/>
          </a:prstGeom>
        </p:spPr>
      </p:pic>
      <p:pic>
        <p:nvPicPr>
          <p:cNvPr id="9" name="Picture 8">
            <a:extLst>
              <a:ext uri="{FF2B5EF4-FFF2-40B4-BE49-F238E27FC236}">
                <a16:creationId xmlns:a16="http://schemas.microsoft.com/office/drawing/2014/main" id="{65852487-6103-C440-93A1-ECADF707731D}"/>
              </a:ext>
            </a:extLst>
          </p:cNvPr>
          <p:cNvPicPr>
            <a:picLocks noChangeAspect="1"/>
          </p:cNvPicPr>
          <p:nvPr/>
        </p:nvPicPr>
        <p:blipFill rotWithShape="1">
          <a:blip r:embed="rId4"/>
          <a:srcRect r="12611" b="6"/>
          <a:stretch/>
        </p:blipFill>
        <p:spPr>
          <a:xfrm rot="10800000">
            <a:off x="3052494" y="975"/>
            <a:ext cx="3056852" cy="2623353"/>
          </a:xfrm>
          <a:prstGeom prst="rect">
            <a:avLst/>
          </a:prstGeom>
        </p:spPr>
      </p:pic>
      <p:pic>
        <p:nvPicPr>
          <p:cNvPr id="6" name="Content Placeholder 5" descr="A person standing in front of a computer&#10;&#10;Description automatically generated">
            <a:extLst>
              <a:ext uri="{FF2B5EF4-FFF2-40B4-BE49-F238E27FC236}">
                <a16:creationId xmlns:a16="http://schemas.microsoft.com/office/drawing/2014/main" id="{4E0064C5-F57C-6F4F-9AD6-57B57A9F3196}"/>
              </a:ext>
            </a:extLst>
          </p:cNvPr>
          <p:cNvPicPr>
            <a:picLocks noChangeAspect="1"/>
          </p:cNvPicPr>
          <p:nvPr/>
        </p:nvPicPr>
        <p:blipFill rotWithShape="1">
          <a:blip r:embed="rId5"/>
          <a:srcRect b="7376"/>
          <a:stretch/>
        </p:blipFill>
        <p:spPr>
          <a:xfrm>
            <a:off x="-1590" y="2624328"/>
            <a:ext cx="6094411" cy="4233672"/>
          </a:xfrm>
          <a:prstGeom prst="rect">
            <a:avLst/>
          </a:prstGeom>
        </p:spPr>
      </p:pic>
      <p:cxnSp>
        <p:nvCxnSpPr>
          <p:cNvPr id="18" name="Straight Connector 17">
            <a:extLst>
              <a:ext uri="{FF2B5EF4-FFF2-40B4-BE49-F238E27FC236}">
                <a16:creationId xmlns:a16="http://schemas.microsoft.com/office/drawing/2014/main" id="{1746A44C-DD84-42A8-8633-CAD83CEDDF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2821" y="0"/>
            <a:ext cx="680"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25B1F4F4-74A7-4FA4-AAB9-D8907E7AC6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0" y="2624328"/>
            <a:ext cx="6094411" cy="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22" name="Straight Connector 21">
            <a:extLst>
              <a:ext uri="{FF2B5EF4-FFF2-40B4-BE49-F238E27FC236}">
                <a16:creationId xmlns:a16="http://schemas.microsoft.com/office/drawing/2014/main" id="{A403AC02-D206-4063-981D-20B6789C6A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38737" y="0"/>
            <a:ext cx="13756" cy="2624328"/>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15" name="Content Placeholder 14">
            <a:extLst>
              <a:ext uri="{FF2B5EF4-FFF2-40B4-BE49-F238E27FC236}">
                <a16:creationId xmlns:a16="http://schemas.microsoft.com/office/drawing/2014/main" id="{5A2CD238-6F50-40E6-A613-AB62CB931EA0}"/>
              </a:ext>
            </a:extLst>
          </p:cNvPr>
          <p:cNvSpPr>
            <a:spLocks noGrp="1"/>
          </p:cNvSpPr>
          <p:nvPr>
            <p:ph idx="1"/>
          </p:nvPr>
        </p:nvSpPr>
        <p:spPr>
          <a:xfrm>
            <a:off x="6846083" y="2142067"/>
            <a:ext cx="3971143" cy="3649133"/>
          </a:xfrm>
        </p:spPr>
        <p:txBody>
          <a:bodyPr>
            <a:normAutofit/>
          </a:bodyPr>
          <a:lstStyle/>
          <a:p>
            <a:r>
              <a:rPr lang="en-US" dirty="0"/>
              <a:t>Referenced all previous research</a:t>
            </a:r>
          </a:p>
          <a:p>
            <a:pPr lvl="1"/>
            <a:r>
              <a:rPr lang="en-US" dirty="0"/>
              <a:t>Battery capability</a:t>
            </a:r>
          </a:p>
          <a:p>
            <a:pPr lvl="1"/>
            <a:r>
              <a:rPr lang="en-US" dirty="0"/>
              <a:t>Build limitations and weight restrictions</a:t>
            </a:r>
          </a:p>
          <a:p>
            <a:pPr lvl="1"/>
            <a:r>
              <a:rPr lang="en-US" dirty="0"/>
              <a:t>Temperature of internal components, heat generated by Raspberry pi</a:t>
            </a:r>
          </a:p>
          <a:p>
            <a:pPr lvl="1"/>
            <a:r>
              <a:rPr lang="en-US" dirty="0"/>
              <a:t>Completed Payload build, to be delivered and tested again with the AES and EOSS</a:t>
            </a:r>
          </a:p>
          <a:p>
            <a:pPr lvl="1"/>
            <a:endParaRPr lang="en-US" dirty="0"/>
          </a:p>
        </p:txBody>
      </p:sp>
    </p:spTree>
    <p:extLst>
      <p:ext uri="{BB962C8B-B14F-4D97-AF65-F5344CB8AC3E}">
        <p14:creationId xmlns:p14="http://schemas.microsoft.com/office/powerpoint/2010/main" val="2876773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FEC91-544A-CE41-8E3A-16B5770E9BFF}"/>
              </a:ext>
            </a:extLst>
          </p:cNvPr>
          <p:cNvSpPr>
            <a:spLocks noGrp="1"/>
          </p:cNvSpPr>
          <p:nvPr>
            <p:ph type="title"/>
          </p:nvPr>
        </p:nvSpPr>
        <p:spPr/>
        <p:txBody>
          <a:bodyPr/>
          <a:lstStyle/>
          <a:p>
            <a:r>
              <a:rPr lang="en-US" dirty="0"/>
              <a:t>What’s Next?	</a:t>
            </a:r>
          </a:p>
        </p:txBody>
      </p:sp>
      <p:sp>
        <p:nvSpPr>
          <p:cNvPr id="3" name="Content Placeholder 2">
            <a:extLst>
              <a:ext uri="{FF2B5EF4-FFF2-40B4-BE49-F238E27FC236}">
                <a16:creationId xmlns:a16="http://schemas.microsoft.com/office/drawing/2014/main" id="{D02AC7A9-FB00-1C43-B305-A87D7E37BB41}"/>
              </a:ext>
            </a:extLst>
          </p:cNvPr>
          <p:cNvSpPr>
            <a:spLocks noGrp="1"/>
          </p:cNvSpPr>
          <p:nvPr>
            <p:ph idx="1"/>
          </p:nvPr>
        </p:nvSpPr>
        <p:spPr/>
        <p:txBody>
          <a:bodyPr/>
          <a:lstStyle/>
          <a:p>
            <a:r>
              <a:rPr lang="en-US" dirty="0"/>
              <a:t>Deliver payload for final evaluation to AES department and EOSS for final round of testing</a:t>
            </a:r>
          </a:p>
          <a:p>
            <a:r>
              <a:rPr lang="en-US" dirty="0"/>
              <a:t>Integrate and test new antenna to pick up a greater range of signal from the payload</a:t>
            </a:r>
          </a:p>
          <a:p>
            <a:r>
              <a:rPr lang="en-US" dirty="0"/>
              <a:t>Battery test for payload and expected run time under full load (GPS, Radio Transmitter)</a:t>
            </a:r>
          </a:p>
          <a:p>
            <a:r>
              <a:rPr lang="en-US" dirty="0"/>
              <a:t>Launch on October 31</a:t>
            </a:r>
            <a:r>
              <a:rPr lang="en-US" baseline="30000" dirty="0"/>
              <a:t>st</a:t>
            </a:r>
            <a:endParaRPr lang="en-US" dirty="0"/>
          </a:p>
          <a:p>
            <a:r>
              <a:rPr lang="en-US" dirty="0"/>
              <a:t>Adjust components, potentially build a motor and some software to track the payload as it travels (this will be necessary for an actual CubeSat)</a:t>
            </a:r>
          </a:p>
        </p:txBody>
      </p:sp>
    </p:spTree>
    <p:extLst>
      <p:ext uri="{BB962C8B-B14F-4D97-AF65-F5344CB8AC3E}">
        <p14:creationId xmlns:p14="http://schemas.microsoft.com/office/powerpoint/2010/main" val="40653813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otalTime>210</TotalTime>
  <Words>536</Words>
  <Application>Microsoft Macintosh PowerPoint</Application>
  <PresentationFormat>Widescreen</PresentationFormat>
  <Paragraphs>44</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Cambria Math</vt:lpstr>
      <vt:lpstr>Celestial</vt:lpstr>
      <vt:lpstr>19 Oct 2020 – Sprint 04 and Demo day</vt:lpstr>
      <vt:lpstr>Previous Sprint</vt:lpstr>
      <vt:lpstr>Current Sprint</vt:lpstr>
      <vt:lpstr>Payload Design and Testing</vt:lpstr>
      <vt:lpstr>Link Budget</vt:lpstr>
      <vt:lpstr>GPS Module</vt:lpstr>
      <vt:lpstr>Build Day</vt:lpstr>
      <vt:lpstr>What’s Next?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19 Oct 2020 – Sprint 04 and Demo day</dc:title>
  <dc:creator>StCyr, Logan</dc:creator>
  <cp:lastModifiedBy>StCyr, Logan</cp:lastModifiedBy>
  <cp:revision>5</cp:revision>
  <dcterms:created xsi:type="dcterms:W3CDTF">2020-10-18T18:57:34Z</dcterms:created>
  <dcterms:modified xsi:type="dcterms:W3CDTF">2020-10-20T00:41:23Z</dcterms:modified>
</cp:coreProperties>
</file>